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5" r:id="rId3"/>
    <p:sldId id="276" r:id="rId4"/>
    <p:sldId id="273" r:id="rId5"/>
    <p:sldId id="266" r:id="rId6"/>
    <p:sldId id="274" r:id="rId7"/>
    <p:sldId id="267" r:id="rId8"/>
    <p:sldId id="268" r:id="rId9"/>
    <p:sldId id="270" r:id="rId10"/>
    <p:sldId id="269" r:id="rId11"/>
    <p:sldId id="275" r:id="rId12"/>
    <p:sldId id="271" r:id="rId13"/>
    <p:sldId id="264" r:id="rId14"/>
    <p:sldId id="257" r:id="rId15"/>
    <p:sldId id="258" r:id="rId16"/>
    <p:sldId id="259" r:id="rId17"/>
    <p:sldId id="260" r:id="rId18"/>
    <p:sldId id="262" r:id="rId19"/>
    <p:sldId id="263"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08" y="-6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DCEC662-6E0C-490B-9592-F5FA65033D91}" type="datetimeFigureOut">
              <a:rPr lang="en-US" smtClean="0"/>
              <a:t>2/11/2013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B071131-29ED-4F0C-8A22-D80B7CF14E2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CEC662-6E0C-490B-9592-F5FA65033D91}" type="datetimeFigureOut">
              <a:rPr lang="en-US" smtClean="0"/>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71131-29ED-4F0C-8A22-D80B7CF14E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CEC662-6E0C-490B-9592-F5FA65033D91}" type="datetimeFigureOut">
              <a:rPr lang="en-US" smtClean="0"/>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71131-29ED-4F0C-8A22-D80B7CF14E2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CEC662-6E0C-490B-9592-F5FA65033D91}" type="datetimeFigureOut">
              <a:rPr lang="en-US" smtClean="0"/>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71131-29ED-4F0C-8A22-D80B7CF14E2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DCEC662-6E0C-490B-9592-F5FA65033D91}" type="datetimeFigureOut">
              <a:rPr lang="en-US" smtClean="0"/>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71131-29ED-4F0C-8A22-D80B7CF14E2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CEC662-6E0C-490B-9592-F5FA65033D91}" type="datetimeFigureOut">
              <a:rPr lang="en-US" smtClean="0"/>
              <a:t>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71131-29ED-4F0C-8A22-D80B7CF14E2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DCEC662-6E0C-490B-9592-F5FA65033D91}" type="datetimeFigureOut">
              <a:rPr lang="en-US" smtClean="0"/>
              <a:t>2/11/2013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071131-29ED-4F0C-8A22-D80B7CF14E2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DCEC662-6E0C-490B-9592-F5FA65033D91}" type="datetimeFigureOut">
              <a:rPr lang="en-US" smtClean="0"/>
              <a:t>2/11/2013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071131-29ED-4F0C-8A22-D80B7CF14E2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CEC662-6E0C-490B-9592-F5FA65033D91}" type="datetimeFigureOut">
              <a:rPr lang="en-US" smtClean="0"/>
              <a:t>2/11/2013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071131-29ED-4F0C-8A22-D80B7CF14E2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CEC662-6E0C-490B-9592-F5FA65033D91}" type="datetimeFigureOut">
              <a:rPr lang="en-US" smtClean="0"/>
              <a:t>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71131-29ED-4F0C-8A22-D80B7CF14E2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DCEC662-6E0C-490B-9592-F5FA65033D91}" type="datetimeFigureOut">
              <a:rPr lang="en-US" smtClean="0"/>
              <a:t>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B071131-29ED-4F0C-8A22-D80B7CF14E2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DCEC662-6E0C-490B-9592-F5FA65033D91}" type="datetimeFigureOut">
              <a:rPr lang="en-US" smtClean="0"/>
              <a:t>2/11/2013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B071131-29ED-4F0C-8A22-D80B7CF14E2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owl.english.purdue.edu/owl/resource/747/08/" TargetMode="External"/><Relationship Id="rId2" Type="http://schemas.openxmlformats.org/officeDocument/2006/relationships/hyperlink" Target="http://owl.english.purdue.edu/owl/resource/747/0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owl.english.purdue.edu/owl/resource/747/0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Formal Lab </a:t>
            </a:r>
            <a:r>
              <a:rPr lang="en-US" dirty="0" smtClean="0"/>
              <a:t>Report How-To</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59643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and Evaluation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This section has 3 parts:</a:t>
            </a:r>
          </a:p>
          <a:p>
            <a:pPr marL="0" indent="0">
              <a:buNone/>
            </a:pPr>
            <a:endParaRPr lang="en-US" dirty="0" smtClean="0"/>
          </a:p>
          <a:p>
            <a:pPr marL="514350" indent="-514350">
              <a:buAutoNum type="arabicPeriod"/>
            </a:pPr>
            <a:r>
              <a:rPr lang="en-US" dirty="0"/>
              <a:t>S</a:t>
            </a:r>
            <a:r>
              <a:rPr lang="en-US" dirty="0" smtClean="0"/>
              <a:t>tate </a:t>
            </a:r>
            <a:r>
              <a:rPr lang="en-US" dirty="0"/>
              <a:t>and explain your conclusion(s), including support from your data and from the literature </a:t>
            </a:r>
            <a:r>
              <a:rPr lang="en-US" dirty="0" smtClean="0"/>
              <a:t> (NOTE: you should have 7 conclusions, because we had 7 experiments</a:t>
            </a:r>
            <a:r>
              <a:rPr lang="en-US" dirty="0" smtClean="0"/>
              <a:t>!!!)</a:t>
            </a:r>
          </a:p>
          <a:p>
            <a:pPr marL="880110" lvl="1" indent="-514350">
              <a:buFont typeface="Wingdings 2"/>
              <a:buAutoNum type="arabicPeriod"/>
            </a:pPr>
            <a:r>
              <a:rPr lang="en-US" b="1" dirty="0"/>
              <a:t>NOTE: make sure to include in-text citations</a:t>
            </a:r>
            <a:r>
              <a:rPr lang="en-US" b="1" dirty="0" smtClean="0"/>
              <a:t>!!!</a:t>
            </a:r>
            <a:endParaRPr lang="en-US" b="1" dirty="0" smtClean="0"/>
          </a:p>
          <a:p>
            <a:pPr marL="514350" indent="-514350">
              <a:buAutoNum type="arabicPeriod"/>
            </a:pPr>
            <a:endParaRPr lang="en-US" dirty="0" smtClean="0"/>
          </a:p>
          <a:p>
            <a:pPr marL="514350" indent="-514350">
              <a:buAutoNum type="arabicPeriod"/>
            </a:pPr>
            <a:r>
              <a:rPr lang="en-US" dirty="0" smtClean="0"/>
              <a:t>Evaluate the procedure: was this work precise and accurate? Why/why not? </a:t>
            </a:r>
          </a:p>
          <a:p>
            <a:pPr marL="514350" indent="-514350">
              <a:buAutoNum type="arabicPeriod"/>
            </a:pPr>
            <a:endParaRPr lang="en-US" dirty="0" smtClean="0"/>
          </a:p>
          <a:p>
            <a:pPr marL="514350" indent="-514350">
              <a:buAutoNum type="arabicPeriod"/>
            </a:pPr>
            <a:r>
              <a:rPr lang="en-US" dirty="0"/>
              <a:t>E</a:t>
            </a:r>
            <a:r>
              <a:rPr lang="en-US" dirty="0" smtClean="0"/>
              <a:t>valuate </a:t>
            </a:r>
            <a:r>
              <a:rPr lang="en-US" dirty="0"/>
              <a:t>the errors in the design and execution of the experiment, and suggest realistic ways to improve the experiment for future duplication of findings</a:t>
            </a:r>
            <a:r>
              <a:rPr lang="en-US" dirty="0" smtClean="0"/>
              <a:t>.</a:t>
            </a:r>
          </a:p>
          <a:p>
            <a:pPr marL="514350" indent="-514350">
              <a:buAutoNum type="arabicPeriod"/>
            </a:pPr>
            <a:endParaRPr lang="en-US" dirty="0" smtClean="0"/>
          </a:p>
        </p:txBody>
      </p:sp>
    </p:spTree>
    <p:extLst>
      <p:ext uri="{BB962C8B-B14F-4D97-AF65-F5344CB8AC3E}">
        <p14:creationId xmlns:p14="http://schemas.microsoft.com/office/powerpoint/2010/main" val="1682320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r>
              <a:rPr lang="en-US" b="1" dirty="0" smtClean="0"/>
              <a:t>NO BIBLIOGRAPHY, NO GRADE! </a:t>
            </a:r>
          </a:p>
          <a:p>
            <a:r>
              <a:rPr lang="en-US" dirty="0" smtClean="0"/>
              <a:t>Your citations should be in MLA format:</a:t>
            </a:r>
            <a:endParaRPr lang="en-US" dirty="0"/>
          </a:p>
          <a:p>
            <a:pPr lvl="1"/>
            <a:r>
              <a:rPr lang="en-US" dirty="0"/>
              <a:t>Books: </a:t>
            </a:r>
            <a:r>
              <a:rPr lang="en-US" dirty="0">
                <a:hlinkClick r:id="rId2"/>
              </a:rPr>
              <a:t>http://owl.english.purdue.edu/owl/resource/747/06</a:t>
            </a:r>
            <a:r>
              <a:rPr lang="en-US" dirty="0" smtClean="0">
                <a:hlinkClick r:id="rId2"/>
              </a:rPr>
              <a:t>/</a:t>
            </a:r>
            <a:endParaRPr lang="en-US" dirty="0" smtClean="0"/>
          </a:p>
          <a:p>
            <a:pPr lvl="1"/>
            <a:r>
              <a:rPr lang="en-US" dirty="0" smtClean="0"/>
              <a:t>Electronic Sources</a:t>
            </a:r>
            <a:r>
              <a:rPr lang="en-US" dirty="0"/>
              <a:t>: </a:t>
            </a:r>
            <a:r>
              <a:rPr lang="en-US" dirty="0">
                <a:hlinkClick r:id="rId3"/>
              </a:rPr>
              <a:t>http://</a:t>
            </a:r>
            <a:r>
              <a:rPr lang="en-US" dirty="0" smtClean="0">
                <a:hlinkClick r:id="rId3"/>
              </a:rPr>
              <a:t>owl.english.purdue.edu/owl/resource/747/08/</a:t>
            </a:r>
            <a:endParaRPr lang="en-US" dirty="0"/>
          </a:p>
          <a:p>
            <a:pPr marL="0" indent="0">
              <a:buNone/>
            </a:pPr>
            <a:endParaRPr lang="en-US" dirty="0" smtClean="0"/>
          </a:p>
          <a:p>
            <a:pPr marL="0" indent="0">
              <a:buNone/>
            </a:pPr>
            <a:r>
              <a:rPr lang="en-US" dirty="0" smtClean="0"/>
              <a:t>Another note: There should be a proper citation in the bibliography for every in-text citation you make.</a:t>
            </a:r>
            <a:endParaRPr lang="en-US" dirty="0"/>
          </a:p>
        </p:txBody>
      </p:sp>
    </p:spTree>
    <p:extLst>
      <p:ext uri="{BB962C8B-B14F-4D97-AF65-F5344CB8AC3E}">
        <p14:creationId xmlns:p14="http://schemas.microsoft.com/office/powerpoint/2010/main" val="30279778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38731774"/>
              </p:ext>
            </p:extLst>
          </p:nvPr>
        </p:nvGraphicFramePr>
        <p:xfrm>
          <a:off x="1295400" y="758454"/>
          <a:ext cx="6858000" cy="6099546"/>
        </p:xfrm>
        <a:graphic>
          <a:graphicData uri="http://schemas.openxmlformats.org/drawingml/2006/table">
            <a:tbl>
              <a:tblPr firstRow="1" firstCol="1" bandRow="1"/>
              <a:tblGrid>
                <a:gridCol w="1624262"/>
                <a:gridCol w="5233738"/>
              </a:tblGrid>
              <a:tr h="1382233">
                <a:tc>
                  <a:txBody>
                    <a:bodyPr/>
                    <a:lstStyle/>
                    <a:p>
                      <a:pPr marL="0" marR="0">
                        <a:spcBef>
                          <a:spcPts val="0"/>
                        </a:spcBef>
                        <a:spcAft>
                          <a:spcPts val="0"/>
                        </a:spcAft>
                      </a:pPr>
                      <a:r>
                        <a:rPr lang="en-US" sz="1000">
                          <a:effectLst/>
                          <a:latin typeface="Times New Roman"/>
                          <a:ea typeface="Calibri"/>
                          <a:cs typeface="Times New Roman"/>
                        </a:rPr>
                        <a:t>Introduction (30 points)</a:t>
                      </a:r>
                    </a:p>
                  </a:txBody>
                  <a:tcPr marL="39191" marR="3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000">
                          <a:effectLst/>
                          <a:latin typeface="Times New Roman"/>
                          <a:ea typeface="Calibri"/>
                          <a:cs typeface="Times New Roman"/>
                        </a:rPr>
                        <a:t>Does your introduction demonstrate that you recognize the nature of the experiment?</a:t>
                      </a:r>
                    </a:p>
                    <a:p>
                      <a:pPr marL="342900" marR="0" lvl="0" indent="-342900">
                        <a:spcBef>
                          <a:spcPts val="0"/>
                        </a:spcBef>
                        <a:spcAft>
                          <a:spcPts val="0"/>
                        </a:spcAft>
                        <a:buFont typeface="Symbol"/>
                        <a:buChar char=""/>
                      </a:pPr>
                      <a:r>
                        <a:rPr lang="en-US" sz="1000">
                          <a:effectLst/>
                          <a:latin typeface="Times New Roman"/>
                          <a:ea typeface="Calibri"/>
                          <a:cs typeface="Times New Roman"/>
                        </a:rPr>
                        <a:t>Is current theory used to provide background to chemistry involved? (this means you need to find sources that support what you are saying)</a:t>
                      </a:r>
                    </a:p>
                    <a:p>
                      <a:pPr marL="342900" marR="0" lvl="0" indent="-342900">
                        <a:spcBef>
                          <a:spcPts val="0"/>
                        </a:spcBef>
                        <a:spcAft>
                          <a:spcPts val="0"/>
                        </a:spcAft>
                        <a:buFont typeface="Symbol"/>
                        <a:buChar char=""/>
                      </a:pPr>
                      <a:r>
                        <a:rPr lang="en-US" sz="1000">
                          <a:effectLst/>
                          <a:latin typeface="Times New Roman"/>
                          <a:ea typeface="Calibri"/>
                          <a:cs typeface="Times New Roman"/>
                        </a:rPr>
                        <a:t>Did you include in-text citations?</a:t>
                      </a:r>
                    </a:p>
                    <a:p>
                      <a:pPr marL="342900" marR="0" lvl="0" indent="-342900">
                        <a:spcBef>
                          <a:spcPts val="0"/>
                        </a:spcBef>
                        <a:spcAft>
                          <a:spcPts val="0"/>
                        </a:spcAft>
                        <a:buFont typeface="Symbol"/>
                        <a:buChar char=""/>
                      </a:pPr>
                      <a:r>
                        <a:rPr lang="en-US" sz="1000">
                          <a:effectLst/>
                          <a:latin typeface="Times New Roman"/>
                          <a:ea typeface="Calibri"/>
                          <a:cs typeface="Times New Roman"/>
                        </a:rPr>
                        <a:t>Did you formulate a research question that embodies all of the experiment?</a:t>
                      </a:r>
                    </a:p>
                    <a:p>
                      <a:pPr marL="342900" marR="0" lvl="0" indent="-342900">
                        <a:spcBef>
                          <a:spcPts val="0"/>
                        </a:spcBef>
                        <a:spcAft>
                          <a:spcPts val="0"/>
                        </a:spcAft>
                        <a:buFont typeface="Symbol"/>
                        <a:buChar char=""/>
                      </a:pPr>
                      <a:r>
                        <a:rPr lang="en-US" sz="1000">
                          <a:effectLst/>
                          <a:latin typeface="Times New Roman"/>
                          <a:ea typeface="Calibri"/>
                          <a:cs typeface="Times New Roman"/>
                        </a:rPr>
                        <a:t>Did you end with your hypotheses in the format of if…then….because….?</a:t>
                      </a:r>
                    </a:p>
                  </a:txBody>
                  <a:tcPr marL="39191" marR="3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670">
                <a:tc>
                  <a:txBody>
                    <a:bodyPr/>
                    <a:lstStyle/>
                    <a:p>
                      <a:pPr marL="0" marR="0">
                        <a:spcBef>
                          <a:spcPts val="0"/>
                        </a:spcBef>
                        <a:spcAft>
                          <a:spcPts val="0"/>
                        </a:spcAft>
                      </a:pPr>
                      <a:r>
                        <a:rPr lang="en-US" sz="1000">
                          <a:effectLst/>
                          <a:latin typeface="Times New Roman"/>
                          <a:ea typeface="Calibri"/>
                          <a:cs typeface="Times New Roman"/>
                        </a:rPr>
                        <a:t>Materials and Equipment (10 points)</a:t>
                      </a:r>
                    </a:p>
                  </a:txBody>
                  <a:tcPr marL="39191" marR="3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000">
                          <a:effectLst/>
                          <a:latin typeface="Times New Roman"/>
                          <a:ea typeface="Calibri"/>
                          <a:cs typeface="Times New Roman"/>
                        </a:rPr>
                        <a:t>Do you list all materials and equipment needed, including quantities, sizes, chemicals, and concentrations?</a:t>
                      </a:r>
                    </a:p>
                    <a:p>
                      <a:pPr marL="457200" marR="0">
                        <a:spcBef>
                          <a:spcPts val="0"/>
                        </a:spcBef>
                        <a:spcAft>
                          <a:spcPts val="0"/>
                        </a:spcAft>
                      </a:pPr>
                      <a:r>
                        <a:rPr lang="en-US" sz="1000">
                          <a:effectLst/>
                          <a:latin typeface="Times New Roman"/>
                          <a:ea typeface="Calibri"/>
                          <a:cs typeface="Times New Roman"/>
                        </a:rPr>
                        <a:t> </a:t>
                      </a:r>
                    </a:p>
                  </a:txBody>
                  <a:tcPr marL="39191" marR="3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670">
                <a:tc>
                  <a:txBody>
                    <a:bodyPr/>
                    <a:lstStyle/>
                    <a:p>
                      <a:pPr marL="0" marR="0">
                        <a:spcBef>
                          <a:spcPts val="0"/>
                        </a:spcBef>
                        <a:spcAft>
                          <a:spcPts val="0"/>
                        </a:spcAft>
                      </a:pPr>
                      <a:r>
                        <a:rPr lang="en-US" sz="1000">
                          <a:effectLst/>
                          <a:latin typeface="Times New Roman"/>
                          <a:ea typeface="Calibri"/>
                          <a:cs typeface="Times New Roman"/>
                        </a:rPr>
                        <a:t>Procedure (15 points)</a:t>
                      </a:r>
                    </a:p>
                  </a:txBody>
                  <a:tcPr marL="39191" marR="3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000">
                          <a:effectLst/>
                          <a:latin typeface="Times New Roman"/>
                          <a:ea typeface="Calibri"/>
                          <a:cs typeface="Times New Roman"/>
                        </a:rPr>
                        <a:t>Do you have a complete procedure, with numbered steps, such that another student could duplicate your experiment?</a:t>
                      </a:r>
                    </a:p>
                    <a:p>
                      <a:pPr marL="457200" marR="0">
                        <a:spcBef>
                          <a:spcPts val="0"/>
                        </a:spcBef>
                        <a:spcAft>
                          <a:spcPts val="0"/>
                        </a:spcAft>
                      </a:pPr>
                      <a:r>
                        <a:rPr lang="en-US" sz="1000">
                          <a:effectLst/>
                          <a:latin typeface="Times New Roman"/>
                          <a:ea typeface="Calibri"/>
                          <a:cs typeface="Times New Roman"/>
                        </a:rPr>
                        <a:t> </a:t>
                      </a:r>
                    </a:p>
                  </a:txBody>
                  <a:tcPr marL="39191" marR="3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1117">
                <a:tc>
                  <a:txBody>
                    <a:bodyPr/>
                    <a:lstStyle/>
                    <a:p>
                      <a:pPr marL="0" marR="0">
                        <a:spcBef>
                          <a:spcPts val="0"/>
                        </a:spcBef>
                        <a:spcAft>
                          <a:spcPts val="0"/>
                        </a:spcAft>
                      </a:pPr>
                      <a:r>
                        <a:rPr lang="en-US" sz="1000">
                          <a:effectLst/>
                          <a:latin typeface="Times New Roman"/>
                          <a:ea typeface="Calibri"/>
                          <a:cs typeface="Times New Roman"/>
                        </a:rPr>
                        <a:t>Data Table (10 points)</a:t>
                      </a:r>
                    </a:p>
                  </a:txBody>
                  <a:tcPr marL="39191" marR="3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000">
                          <a:effectLst/>
                          <a:latin typeface="Times New Roman"/>
                          <a:ea typeface="Calibri"/>
                          <a:cs typeface="Times New Roman"/>
                        </a:rPr>
                        <a:t>Is your data neat and organized?</a:t>
                      </a:r>
                    </a:p>
                    <a:p>
                      <a:pPr marL="342900" marR="0" lvl="0" indent="-342900">
                        <a:spcBef>
                          <a:spcPts val="0"/>
                        </a:spcBef>
                        <a:spcAft>
                          <a:spcPts val="0"/>
                        </a:spcAft>
                        <a:buFont typeface="Symbol"/>
                        <a:buChar char=""/>
                      </a:pPr>
                      <a:r>
                        <a:rPr lang="en-US" sz="1000">
                          <a:effectLst/>
                          <a:latin typeface="Times New Roman"/>
                          <a:ea typeface="Calibri"/>
                          <a:cs typeface="Times New Roman"/>
                        </a:rPr>
                        <a:t>Does your data table have a descriptive title? Sometimes the title provides useful information such as specific conditions under which the data was collected</a:t>
                      </a:r>
                    </a:p>
                    <a:p>
                      <a:pPr marL="457200" marR="0">
                        <a:spcBef>
                          <a:spcPts val="0"/>
                        </a:spcBef>
                        <a:spcAft>
                          <a:spcPts val="0"/>
                        </a:spcAft>
                      </a:pPr>
                      <a:r>
                        <a:rPr lang="en-US" sz="1000">
                          <a:effectLst/>
                          <a:latin typeface="Times New Roman"/>
                          <a:ea typeface="Calibri"/>
                          <a:cs typeface="Times New Roman"/>
                        </a:rPr>
                        <a:t> </a:t>
                      </a:r>
                    </a:p>
                  </a:txBody>
                  <a:tcPr marL="39191" marR="3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670">
                <a:tc>
                  <a:txBody>
                    <a:bodyPr/>
                    <a:lstStyle/>
                    <a:p>
                      <a:pPr marL="0" marR="0">
                        <a:spcBef>
                          <a:spcPts val="0"/>
                        </a:spcBef>
                        <a:spcAft>
                          <a:spcPts val="0"/>
                        </a:spcAft>
                      </a:pPr>
                      <a:r>
                        <a:rPr lang="en-US" sz="1000">
                          <a:effectLst/>
                          <a:latin typeface="Times New Roman"/>
                          <a:ea typeface="Calibri"/>
                          <a:cs typeface="Times New Roman"/>
                        </a:rPr>
                        <a:t>Data Processing (30 points)</a:t>
                      </a:r>
                    </a:p>
                  </a:txBody>
                  <a:tcPr marL="39191" marR="3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000">
                          <a:effectLst/>
                          <a:latin typeface="Times New Roman"/>
                          <a:ea typeface="Calibri"/>
                          <a:cs typeface="Times New Roman"/>
                        </a:rPr>
                        <a:t>Are all data processing questions present and correct?</a:t>
                      </a:r>
                    </a:p>
                    <a:p>
                      <a:pPr marL="342900" marR="0" lvl="0" indent="-342900">
                        <a:spcBef>
                          <a:spcPts val="0"/>
                        </a:spcBef>
                        <a:spcAft>
                          <a:spcPts val="0"/>
                        </a:spcAft>
                        <a:buFont typeface="Symbol"/>
                        <a:buChar char=""/>
                      </a:pPr>
                      <a:r>
                        <a:rPr lang="en-US" sz="1000">
                          <a:effectLst/>
                          <a:latin typeface="Times New Roman"/>
                          <a:ea typeface="Calibri"/>
                          <a:cs typeface="Times New Roman"/>
                        </a:rPr>
                        <a:t>Are they neatly organized and labeled by station?</a:t>
                      </a:r>
                    </a:p>
                    <a:p>
                      <a:pPr marL="457200" marR="0">
                        <a:spcBef>
                          <a:spcPts val="0"/>
                        </a:spcBef>
                        <a:spcAft>
                          <a:spcPts val="0"/>
                        </a:spcAft>
                      </a:pPr>
                      <a:r>
                        <a:rPr lang="en-US" sz="1000">
                          <a:effectLst/>
                          <a:latin typeface="Times New Roman"/>
                          <a:ea typeface="Calibri"/>
                          <a:cs typeface="Times New Roman"/>
                        </a:rPr>
                        <a:t> </a:t>
                      </a:r>
                    </a:p>
                  </a:txBody>
                  <a:tcPr marL="39191" marR="3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2233">
                <a:tc>
                  <a:txBody>
                    <a:bodyPr/>
                    <a:lstStyle/>
                    <a:p>
                      <a:pPr marL="0" marR="0">
                        <a:spcBef>
                          <a:spcPts val="0"/>
                        </a:spcBef>
                        <a:spcAft>
                          <a:spcPts val="0"/>
                        </a:spcAft>
                      </a:pPr>
                      <a:r>
                        <a:rPr lang="en-US" sz="1000">
                          <a:effectLst/>
                          <a:latin typeface="Times New Roman"/>
                          <a:ea typeface="Calibri"/>
                          <a:cs typeface="Times New Roman"/>
                        </a:rPr>
                        <a:t>Conclusion and Evaluation (30 points)</a:t>
                      </a:r>
                    </a:p>
                  </a:txBody>
                  <a:tcPr marL="39191" marR="3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000">
                          <a:effectLst/>
                          <a:latin typeface="Times New Roman"/>
                          <a:ea typeface="Calibri"/>
                          <a:cs typeface="Times New Roman"/>
                        </a:rPr>
                        <a:t>Is the first part of your conclusion a clear and thorough statement of the conclusion(s) of your experiment? </a:t>
                      </a:r>
                    </a:p>
                    <a:p>
                      <a:pPr marL="342900" marR="0" lvl="0" indent="-342900">
                        <a:spcBef>
                          <a:spcPts val="0"/>
                        </a:spcBef>
                        <a:spcAft>
                          <a:spcPts val="0"/>
                        </a:spcAft>
                        <a:buFont typeface="Symbol"/>
                        <a:buChar char=""/>
                      </a:pPr>
                      <a:r>
                        <a:rPr lang="en-US" sz="1000">
                          <a:effectLst/>
                          <a:latin typeface="Times New Roman"/>
                          <a:ea typeface="Calibri"/>
                          <a:cs typeface="Times New Roman"/>
                        </a:rPr>
                        <a:t>Do your conclusions include support from your data? </a:t>
                      </a:r>
                    </a:p>
                    <a:p>
                      <a:pPr marL="342900" marR="0" lvl="0" indent="-342900">
                        <a:spcBef>
                          <a:spcPts val="0"/>
                        </a:spcBef>
                        <a:spcAft>
                          <a:spcPts val="0"/>
                        </a:spcAft>
                        <a:buFont typeface="Symbol"/>
                        <a:buChar char=""/>
                      </a:pPr>
                      <a:r>
                        <a:rPr lang="en-US" sz="1000">
                          <a:effectLst/>
                          <a:latin typeface="Times New Roman"/>
                          <a:ea typeface="Calibri"/>
                          <a:cs typeface="Times New Roman"/>
                        </a:rPr>
                        <a:t>After you state your conclusion did you compare your results to literature or “actual” results?</a:t>
                      </a:r>
                    </a:p>
                    <a:p>
                      <a:pPr marL="742950" marR="0" lvl="1" indent="-285750">
                        <a:spcBef>
                          <a:spcPts val="0"/>
                        </a:spcBef>
                        <a:spcAft>
                          <a:spcPts val="0"/>
                        </a:spcAft>
                        <a:buFont typeface="+mj-lt"/>
                        <a:buAutoNum type="alphaLcPeriod"/>
                      </a:pPr>
                      <a:r>
                        <a:rPr lang="en-US" sz="1000">
                          <a:effectLst/>
                          <a:latin typeface="Times New Roman"/>
                          <a:ea typeface="Calibri"/>
                          <a:cs typeface="Times New Roman"/>
                        </a:rPr>
                        <a:t>Did you cite your sources using in-text citations?</a:t>
                      </a:r>
                    </a:p>
                    <a:p>
                      <a:pPr marL="342900" marR="0" lvl="0" indent="-342900">
                        <a:spcBef>
                          <a:spcPts val="0"/>
                        </a:spcBef>
                        <a:spcAft>
                          <a:spcPts val="0"/>
                        </a:spcAft>
                        <a:buFont typeface="Symbol"/>
                        <a:buChar char=""/>
                      </a:pPr>
                      <a:r>
                        <a:rPr lang="en-US" sz="1000">
                          <a:effectLst/>
                          <a:latin typeface="Times New Roman"/>
                          <a:ea typeface="Calibri"/>
                          <a:cs typeface="Times New Roman"/>
                        </a:rPr>
                        <a:t>Did you evaluate the procedure?</a:t>
                      </a:r>
                    </a:p>
                    <a:p>
                      <a:pPr marL="342900" marR="0" lvl="0" indent="-342900">
                        <a:spcBef>
                          <a:spcPts val="0"/>
                        </a:spcBef>
                        <a:spcAft>
                          <a:spcPts val="0"/>
                        </a:spcAft>
                        <a:buFont typeface="Symbol"/>
                        <a:buChar char=""/>
                      </a:pPr>
                      <a:r>
                        <a:rPr lang="en-US" sz="1000">
                          <a:effectLst/>
                          <a:latin typeface="Times New Roman"/>
                          <a:ea typeface="Calibri"/>
                          <a:cs typeface="Times New Roman"/>
                        </a:rPr>
                        <a:t>Did you comment on any errors that may have taken place and suggested any improvements to the lab?</a:t>
                      </a:r>
                    </a:p>
                    <a:p>
                      <a:pPr marL="457200" marR="0">
                        <a:spcBef>
                          <a:spcPts val="0"/>
                        </a:spcBef>
                        <a:spcAft>
                          <a:spcPts val="0"/>
                        </a:spcAft>
                      </a:pPr>
                      <a:r>
                        <a:rPr lang="en-US" sz="1000">
                          <a:effectLst/>
                          <a:latin typeface="Times New Roman"/>
                          <a:ea typeface="Calibri"/>
                          <a:cs typeface="Times New Roman"/>
                        </a:rPr>
                        <a:t> </a:t>
                      </a:r>
                    </a:p>
                  </a:txBody>
                  <a:tcPr marL="39191" marR="3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446">
                <a:tc>
                  <a:txBody>
                    <a:bodyPr/>
                    <a:lstStyle/>
                    <a:p>
                      <a:pPr marL="0" marR="0">
                        <a:spcBef>
                          <a:spcPts val="0"/>
                        </a:spcBef>
                        <a:spcAft>
                          <a:spcPts val="0"/>
                        </a:spcAft>
                      </a:pPr>
                      <a:r>
                        <a:rPr lang="en-US" sz="1000">
                          <a:effectLst/>
                          <a:latin typeface="Times New Roman"/>
                          <a:ea typeface="Calibri"/>
                          <a:cs typeface="Times New Roman"/>
                        </a:rPr>
                        <a:t>Bibliography (10 points)</a:t>
                      </a:r>
                    </a:p>
                  </a:txBody>
                  <a:tcPr marL="39191" marR="3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000">
                          <a:effectLst/>
                          <a:latin typeface="Times New Roman"/>
                          <a:ea typeface="Calibri"/>
                          <a:cs typeface="Times New Roman"/>
                        </a:rPr>
                        <a:t>All works are cited in MLA format</a:t>
                      </a:r>
                    </a:p>
                    <a:p>
                      <a:pPr marL="457200" marR="0">
                        <a:spcBef>
                          <a:spcPts val="0"/>
                        </a:spcBef>
                        <a:spcAft>
                          <a:spcPts val="0"/>
                        </a:spcAft>
                      </a:pPr>
                      <a:r>
                        <a:rPr lang="en-US" sz="1000">
                          <a:effectLst/>
                          <a:latin typeface="Times New Roman"/>
                          <a:ea typeface="Calibri"/>
                          <a:cs typeface="Times New Roman"/>
                        </a:rPr>
                        <a:t> </a:t>
                      </a:r>
                    </a:p>
                  </a:txBody>
                  <a:tcPr marL="39191" marR="3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7563">
                <a:tc>
                  <a:txBody>
                    <a:bodyPr/>
                    <a:lstStyle/>
                    <a:p>
                      <a:pPr marL="0" marR="0">
                        <a:spcBef>
                          <a:spcPts val="0"/>
                        </a:spcBef>
                        <a:spcAft>
                          <a:spcPts val="0"/>
                        </a:spcAft>
                      </a:pPr>
                      <a:r>
                        <a:rPr lang="en-US" sz="1000">
                          <a:effectLst/>
                          <a:latin typeface="Times New Roman"/>
                          <a:ea typeface="Calibri"/>
                          <a:cs typeface="Times New Roman"/>
                        </a:rPr>
                        <a:t>General Considerations (10 points)</a:t>
                      </a:r>
                    </a:p>
                  </a:txBody>
                  <a:tcPr marL="39191" marR="3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000" dirty="0">
                          <a:effectLst/>
                          <a:latin typeface="Times New Roman"/>
                          <a:ea typeface="Calibri"/>
                          <a:cs typeface="Times New Roman"/>
                        </a:rPr>
                        <a:t>Lab report is typed</a:t>
                      </a:r>
                    </a:p>
                    <a:p>
                      <a:pPr marL="342900" marR="0" lvl="0" indent="-342900">
                        <a:spcBef>
                          <a:spcPts val="0"/>
                        </a:spcBef>
                        <a:spcAft>
                          <a:spcPts val="0"/>
                        </a:spcAft>
                        <a:buFont typeface="Symbol"/>
                        <a:buChar char=""/>
                      </a:pPr>
                      <a:r>
                        <a:rPr lang="en-US" sz="1000" dirty="0">
                          <a:effectLst/>
                          <a:latin typeface="Times New Roman"/>
                          <a:ea typeface="Calibri"/>
                          <a:cs typeface="Times New Roman"/>
                        </a:rPr>
                        <a:t>All sections are present, in order, and titled</a:t>
                      </a:r>
                    </a:p>
                    <a:p>
                      <a:pPr marL="342900" marR="0" lvl="0" indent="-342900">
                        <a:spcBef>
                          <a:spcPts val="0"/>
                        </a:spcBef>
                        <a:spcAft>
                          <a:spcPts val="0"/>
                        </a:spcAft>
                        <a:buFont typeface="Symbol"/>
                        <a:buChar char=""/>
                      </a:pPr>
                      <a:r>
                        <a:rPr lang="en-US" sz="1000" dirty="0">
                          <a:effectLst/>
                          <a:latin typeface="Times New Roman"/>
                          <a:ea typeface="Calibri"/>
                          <a:cs typeface="Times New Roman"/>
                        </a:rPr>
                        <a:t>The lab report has a title</a:t>
                      </a:r>
                    </a:p>
                    <a:p>
                      <a:pPr marL="342900" marR="0" lvl="0" indent="-342900">
                        <a:spcBef>
                          <a:spcPts val="0"/>
                        </a:spcBef>
                        <a:spcAft>
                          <a:spcPts val="0"/>
                        </a:spcAft>
                        <a:buFont typeface="Symbol"/>
                        <a:buChar char=""/>
                      </a:pPr>
                      <a:r>
                        <a:rPr lang="en-US" sz="1000" dirty="0">
                          <a:effectLst/>
                          <a:latin typeface="Times New Roman"/>
                          <a:ea typeface="Calibri"/>
                          <a:cs typeface="Times New Roman"/>
                        </a:rPr>
                        <a:t>Did you proofread, edit, and revise you lab report?! </a:t>
                      </a:r>
                    </a:p>
                    <a:p>
                      <a:pPr marL="342900" marR="0" lvl="0" indent="-342900">
                        <a:spcBef>
                          <a:spcPts val="0"/>
                        </a:spcBef>
                        <a:spcAft>
                          <a:spcPts val="0"/>
                        </a:spcAft>
                        <a:buFont typeface="Symbol"/>
                        <a:buChar char=""/>
                      </a:pPr>
                      <a:r>
                        <a:rPr lang="en-US" sz="1000" b="1" dirty="0">
                          <a:effectLst/>
                          <a:latin typeface="Times New Roman"/>
                          <a:ea typeface="Calibri"/>
                          <a:cs typeface="Times New Roman"/>
                        </a:rPr>
                        <a:t>Did you staple your pre-lab to the end of your lab report? (NOTE: the pre-lab is going to be a separate homework grade)</a:t>
                      </a:r>
                      <a:endParaRPr lang="en-US" sz="1000" dirty="0">
                        <a:effectLst/>
                        <a:latin typeface="Times New Roman"/>
                        <a:ea typeface="Calibri"/>
                        <a:cs typeface="Times New Roman"/>
                      </a:endParaRPr>
                    </a:p>
                  </a:txBody>
                  <a:tcPr marL="39191" marR="39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734404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1143000"/>
          </a:xfrm>
        </p:spPr>
        <p:txBody>
          <a:bodyPr>
            <a:normAutofit fontScale="90000"/>
          </a:bodyPr>
          <a:lstStyle/>
          <a:p>
            <a:pPr algn="ctr"/>
            <a:r>
              <a:rPr lang="en-US" dirty="0" smtClean="0"/>
              <a:t>How to Write a Concluding Statement</a:t>
            </a:r>
            <a:endParaRPr lang="en-US" dirty="0"/>
          </a:p>
        </p:txBody>
      </p:sp>
    </p:spTree>
    <p:extLst>
      <p:ext uri="{BB962C8B-B14F-4D97-AF65-F5344CB8AC3E}">
        <p14:creationId xmlns:p14="http://schemas.microsoft.com/office/powerpoint/2010/main" val="879502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conclusion statement consists of 3 parts:</a:t>
            </a:r>
            <a:endParaRPr lang="en-US" dirty="0"/>
          </a:p>
        </p:txBody>
      </p:sp>
      <p:sp>
        <p:nvSpPr>
          <p:cNvPr id="3" name="Content Placeholder 2"/>
          <p:cNvSpPr>
            <a:spLocks noGrp="1"/>
          </p:cNvSpPr>
          <p:nvPr>
            <p:ph idx="1"/>
          </p:nvPr>
        </p:nvSpPr>
        <p:spPr/>
        <p:txBody>
          <a:bodyPr/>
          <a:lstStyle/>
          <a:p>
            <a:r>
              <a:rPr lang="en-US" b="1" dirty="0" smtClean="0"/>
              <a:t>Claim: </a:t>
            </a:r>
            <a:r>
              <a:rPr lang="en-US" dirty="0" smtClean="0"/>
              <a:t>what do you know?</a:t>
            </a:r>
          </a:p>
          <a:p>
            <a:r>
              <a:rPr lang="en-US" b="1" dirty="0" smtClean="0"/>
              <a:t>Evidence: </a:t>
            </a:r>
            <a:r>
              <a:rPr lang="en-US" dirty="0" smtClean="0"/>
              <a:t>How do you know you know?</a:t>
            </a:r>
          </a:p>
          <a:p>
            <a:r>
              <a:rPr lang="en-US" b="1" dirty="0" smtClean="0"/>
              <a:t>Reasoning: </a:t>
            </a:r>
            <a:r>
              <a:rPr lang="en-US" dirty="0" smtClean="0"/>
              <a:t>Why does your evidence support your claim?</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657600"/>
            <a:ext cx="5525435" cy="292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486400" y="4876800"/>
            <a:ext cx="2362200" cy="800219"/>
          </a:xfrm>
          <a:prstGeom prst="rect">
            <a:avLst/>
          </a:prstGeom>
          <a:solidFill>
            <a:schemeClr val="bg1"/>
          </a:solidFill>
        </p:spPr>
        <p:txBody>
          <a:bodyPr wrap="square" rtlCol="0">
            <a:spAutoFit/>
          </a:bodyPr>
          <a:lstStyle/>
          <a:p>
            <a:r>
              <a:rPr lang="en-US" sz="2800" i="1" dirty="0" smtClean="0"/>
              <a:t>Conclusion</a:t>
            </a:r>
          </a:p>
          <a:p>
            <a:endParaRPr lang="en-US" dirty="0"/>
          </a:p>
        </p:txBody>
      </p:sp>
    </p:spTree>
    <p:extLst>
      <p:ext uri="{BB962C8B-B14F-4D97-AF65-F5344CB8AC3E}">
        <p14:creationId xmlns:p14="http://schemas.microsoft.com/office/powerpoint/2010/main" val="1670635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a:bodyPr>
          <a:lstStyle/>
          <a:p>
            <a:r>
              <a:rPr lang="en-US" dirty="0" smtClean="0"/>
              <a:t>While viewing the following video, write down the answers to these questions:</a:t>
            </a:r>
          </a:p>
          <a:p>
            <a:pPr lvl="1"/>
            <a:r>
              <a:rPr lang="en-US" dirty="0" smtClean="0"/>
              <a:t>What do they want to know?</a:t>
            </a:r>
          </a:p>
          <a:p>
            <a:pPr lvl="2"/>
            <a:r>
              <a:rPr lang="en-US" dirty="0" smtClean="0">
                <a:solidFill>
                  <a:srgbClr val="FF0000"/>
                </a:solidFill>
              </a:rPr>
              <a:t>Whether the ingredients of life are present on Mars</a:t>
            </a:r>
          </a:p>
          <a:p>
            <a:pPr lvl="2"/>
            <a:r>
              <a:rPr lang="en-US" dirty="0" smtClean="0">
                <a:solidFill>
                  <a:srgbClr val="FF0000"/>
                </a:solidFill>
              </a:rPr>
              <a:t>Could mars ever have supported microbial life?</a:t>
            </a:r>
          </a:p>
          <a:p>
            <a:pPr lvl="1"/>
            <a:r>
              <a:rPr lang="en-US" dirty="0" smtClean="0"/>
              <a:t>What data will they collect?</a:t>
            </a:r>
          </a:p>
          <a:p>
            <a:pPr lvl="2"/>
            <a:r>
              <a:rPr lang="en-US" dirty="0" smtClean="0">
                <a:solidFill>
                  <a:srgbClr val="FF0000"/>
                </a:solidFill>
              </a:rPr>
              <a:t>Source of water</a:t>
            </a:r>
          </a:p>
          <a:p>
            <a:pPr lvl="2"/>
            <a:r>
              <a:rPr lang="en-US" dirty="0" smtClean="0">
                <a:solidFill>
                  <a:srgbClr val="FF0000"/>
                </a:solidFill>
              </a:rPr>
              <a:t>Source of carbon</a:t>
            </a:r>
          </a:p>
          <a:p>
            <a:pPr lvl="2"/>
            <a:r>
              <a:rPr lang="en-US" dirty="0" smtClean="0">
                <a:solidFill>
                  <a:srgbClr val="FF0000"/>
                </a:solidFill>
              </a:rPr>
              <a:t>Monitor the weather, analyze the rocks</a:t>
            </a:r>
          </a:p>
          <a:p>
            <a:pPr lvl="1"/>
            <a:r>
              <a:rPr lang="en-US" dirty="0" smtClean="0"/>
              <a:t>How will this data help the scientists make claims about their questions?</a:t>
            </a:r>
          </a:p>
          <a:p>
            <a:pPr lvl="2"/>
            <a:r>
              <a:rPr lang="en-US" dirty="0" smtClean="0">
                <a:solidFill>
                  <a:srgbClr val="FF0000"/>
                </a:solidFill>
              </a:rPr>
              <a:t>If these find these things, then this might support that there could have been life on Mars</a:t>
            </a:r>
          </a:p>
          <a:p>
            <a:pPr lvl="2"/>
            <a:endParaRPr lang="en-US" dirty="0"/>
          </a:p>
        </p:txBody>
      </p:sp>
    </p:spTree>
    <p:extLst>
      <p:ext uri="{BB962C8B-B14F-4D97-AF65-F5344CB8AC3E}">
        <p14:creationId xmlns:p14="http://schemas.microsoft.com/office/powerpoint/2010/main" val="725013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An Example…</a:t>
            </a:r>
            <a:endParaRPr lang="en-US" dirty="0"/>
          </a:p>
        </p:txBody>
      </p:sp>
      <p:sp>
        <p:nvSpPr>
          <p:cNvPr id="3" name="Content Placeholder 2"/>
          <p:cNvSpPr>
            <a:spLocks noGrp="1"/>
          </p:cNvSpPr>
          <p:nvPr>
            <p:ph idx="1"/>
          </p:nvPr>
        </p:nvSpPr>
        <p:spPr>
          <a:xfrm>
            <a:off x="457200" y="1219200"/>
            <a:ext cx="8229600" cy="5410200"/>
          </a:xfrm>
        </p:spPr>
        <p:txBody>
          <a:bodyPr>
            <a:normAutofit fontScale="70000" lnSpcReduction="20000"/>
          </a:bodyPr>
          <a:lstStyle/>
          <a:p>
            <a:pPr marL="0" indent="0">
              <a:buNone/>
            </a:pPr>
            <a:r>
              <a:rPr lang="en-US" dirty="0"/>
              <a:t>It was a dark and stormy afternoon at </a:t>
            </a:r>
            <a:r>
              <a:rPr lang="en-US" dirty="0" smtClean="0"/>
              <a:t>Northeast High School. IB students  </a:t>
            </a:r>
            <a:r>
              <a:rPr lang="en-US" dirty="0"/>
              <a:t>were returning from lunch. </a:t>
            </a:r>
            <a:r>
              <a:rPr lang="en-US" dirty="0" smtClean="0"/>
              <a:t>Ms. Strange </a:t>
            </a:r>
            <a:r>
              <a:rPr lang="en-US" dirty="0"/>
              <a:t>sat on </a:t>
            </a:r>
            <a:r>
              <a:rPr lang="en-US" dirty="0" smtClean="0"/>
              <a:t>her </a:t>
            </a:r>
            <a:r>
              <a:rPr lang="en-US" dirty="0"/>
              <a:t>stool with a fresh spaghetti-sauce stain on </a:t>
            </a:r>
            <a:r>
              <a:rPr lang="en-US" dirty="0" smtClean="0"/>
              <a:t>her </a:t>
            </a:r>
            <a:r>
              <a:rPr lang="en-US" dirty="0"/>
              <a:t>shirt, while Ms. </a:t>
            </a:r>
            <a:r>
              <a:rPr lang="en-US" dirty="0" smtClean="0"/>
              <a:t>Taylor </a:t>
            </a:r>
            <a:r>
              <a:rPr lang="en-US" dirty="0"/>
              <a:t>ushered students to their seats. </a:t>
            </a:r>
            <a:endParaRPr lang="en-US" dirty="0" smtClean="0"/>
          </a:p>
          <a:p>
            <a:pPr marL="0" indent="0">
              <a:buNone/>
            </a:pPr>
            <a:endParaRPr lang="en-US" dirty="0"/>
          </a:p>
          <a:p>
            <a:pPr marL="0" indent="0">
              <a:buNone/>
            </a:pPr>
            <a:r>
              <a:rPr lang="en-US" dirty="0"/>
              <a:t>“</a:t>
            </a:r>
            <a:r>
              <a:rPr lang="en-US" dirty="0" err="1"/>
              <a:t>Mmmmm</a:t>
            </a:r>
            <a:r>
              <a:rPr lang="en-US" dirty="0"/>
              <a:t>, what a delicious lunch I just had!” </a:t>
            </a:r>
            <a:r>
              <a:rPr lang="en-US" dirty="0" smtClean="0"/>
              <a:t>Ms. Strange </a:t>
            </a:r>
            <a:r>
              <a:rPr lang="en-US" dirty="0"/>
              <a:t>exclaimed. “I’m completely stuffed. How was school lunch today?” </a:t>
            </a:r>
            <a:r>
              <a:rPr lang="en-US" dirty="0" smtClean="0"/>
              <a:t>Her </a:t>
            </a:r>
            <a:r>
              <a:rPr lang="en-US" dirty="0"/>
              <a:t>students looked at </a:t>
            </a:r>
            <a:r>
              <a:rPr lang="en-US" dirty="0" smtClean="0"/>
              <a:t>her </a:t>
            </a:r>
            <a:r>
              <a:rPr lang="en-US" dirty="0"/>
              <a:t>as if </a:t>
            </a:r>
            <a:r>
              <a:rPr lang="en-US" dirty="0" smtClean="0"/>
              <a:t>she </a:t>
            </a:r>
            <a:r>
              <a:rPr lang="en-US" dirty="0"/>
              <a:t>were crazy. </a:t>
            </a:r>
            <a:endParaRPr lang="en-US" dirty="0" smtClean="0"/>
          </a:p>
          <a:p>
            <a:pPr marL="0" indent="0">
              <a:buNone/>
            </a:pPr>
            <a:endParaRPr lang="en-US" dirty="0"/>
          </a:p>
          <a:p>
            <a:pPr marL="0" indent="0">
              <a:buNone/>
            </a:pPr>
            <a:r>
              <a:rPr lang="en-US" dirty="0"/>
              <a:t>Suddenly, </a:t>
            </a:r>
            <a:r>
              <a:rPr lang="en-US" dirty="0" smtClean="0"/>
              <a:t>Mr. </a:t>
            </a:r>
            <a:r>
              <a:rPr lang="en-US" dirty="0" err="1" smtClean="0"/>
              <a:t>Sokoloff</a:t>
            </a:r>
            <a:r>
              <a:rPr lang="en-US" dirty="0" smtClean="0"/>
              <a:t> </a:t>
            </a:r>
            <a:r>
              <a:rPr lang="en-US" dirty="0"/>
              <a:t>knocked at the door. </a:t>
            </a:r>
            <a:r>
              <a:rPr lang="en-US" dirty="0" smtClean="0"/>
              <a:t>He </a:t>
            </a:r>
            <a:r>
              <a:rPr lang="en-US" dirty="0"/>
              <a:t>whispered to Ms. </a:t>
            </a:r>
            <a:r>
              <a:rPr lang="en-US" dirty="0" smtClean="0"/>
              <a:t>Taylor, </a:t>
            </a:r>
            <a:r>
              <a:rPr lang="en-US" dirty="0"/>
              <a:t>“Has anyone seen </a:t>
            </a:r>
            <a:r>
              <a:rPr lang="en-US" dirty="0" smtClean="0"/>
              <a:t>Ms. Mac’s </a:t>
            </a:r>
            <a:r>
              <a:rPr lang="en-US" dirty="0"/>
              <a:t>lunch? </a:t>
            </a:r>
            <a:r>
              <a:rPr lang="en-US" dirty="0" smtClean="0"/>
              <a:t>She </a:t>
            </a:r>
            <a:r>
              <a:rPr lang="en-US" dirty="0"/>
              <a:t>had spaghetti and meatballs, but it seems to have gone missing.” </a:t>
            </a:r>
            <a:endParaRPr lang="en-US" dirty="0" smtClean="0"/>
          </a:p>
          <a:p>
            <a:pPr marL="0" indent="0">
              <a:buNone/>
            </a:pPr>
            <a:endParaRPr lang="en-US" dirty="0"/>
          </a:p>
          <a:p>
            <a:pPr marL="0" indent="0">
              <a:buNone/>
            </a:pPr>
            <a:r>
              <a:rPr lang="en-US" dirty="0"/>
              <a:t>Ms. </a:t>
            </a:r>
            <a:r>
              <a:rPr lang="en-US" dirty="0" smtClean="0"/>
              <a:t>Taylor </a:t>
            </a:r>
            <a:r>
              <a:rPr lang="en-US" dirty="0"/>
              <a:t>thought for a moment, </a:t>
            </a:r>
            <a:r>
              <a:rPr lang="en-US" dirty="0" smtClean="0"/>
              <a:t>then she </a:t>
            </a:r>
            <a:r>
              <a:rPr lang="en-US" dirty="0"/>
              <a:t>turned to </a:t>
            </a:r>
            <a:r>
              <a:rPr lang="en-US" dirty="0" smtClean="0"/>
              <a:t>Ms. Strange </a:t>
            </a:r>
            <a:r>
              <a:rPr lang="en-US" dirty="0"/>
              <a:t>and asked, “</a:t>
            </a:r>
            <a:r>
              <a:rPr lang="en-US" dirty="0" smtClean="0"/>
              <a:t>Ms. Strange, </a:t>
            </a:r>
            <a:r>
              <a:rPr lang="en-US" dirty="0"/>
              <a:t>did you see anything? I think you were in </a:t>
            </a:r>
            <a:r>
              <a:rPr lang="en-US" dirty="0" smtClean="0"/>
              <a:t>Ms. Mac’s </a:t>
            </a:r>
            <a:r>
              <a:rPr lang="en-US" dirty="0"/>
              <a:t>room just before lunch started.” </a:t>
            </a:r>
            <a:endParaRPr lang="en-US" dirty="0" smtClean="0"/>
          </a:p>
          <a:p>
            <a:pPr marL="0" indent="0">
              <a:buNone/>
            </a:pPr>
            <a:endParaRPr lang="en-US" dirty="0"/>
          </a:p>
          <a:p>
            <a:pPr marL="0" indent="0">
              <a:buNone/>
            </a:pPr>
            <a:r>
              <a:rPr lang="en-US" dirty="0" smtClean="0"/>
              <a:t>Ms. Strange </a:t>
            </a:r>
            <a:r>
              <a:rPr lang="en-US" dirty="0"/>
              <a:t>widened </a:t>
            </a:r>
            <a:r>
              <a:rPr lang="en-US" dirty="0" smtClean="0"/>
              <a:t>her </a:t>
            </a:r>
            <a:r>
              <a:rPr lang="en-US" dirty="0"/>
              <a:t>eyes a little and quickly said, “No.” </a:t>
            </a:r>
            <a:r>
              <a:rPr lang="en-US" dirty="0" smtClean="0"/>
              <a:t>She </a:t>
            </a:r>
            <a:r>
              <a:rPr lang="en-US" dirty="0"/>
              <a:t>stood up quickly, knocking </a:t>
            </a:r>
            <a:r>
              <a:rPr lang="en-US" dirty="0" smtClean="0"/>
              <a:t>her </a:t>
            </a:r>
            <a:r>
              <a:rPr lang="en-US" dirty="0"/>
              <a:t>lunch box off of the table. When it hit the floor, a sandwich and an apple rolled out. </a:t>
            </a:r>
            <a:endParaRPr lang="en-US" dirty="0" smtClean="0"/>
          </a:p>
          <a:p>
            <a:pPr marL="0" indent="0">
              <a:buNone/>
            </a:pPr>
            <a:endParaRPr lang="en-US" dirty="0"/>
          </a:p>
          <a:p>
            <a:pPr marL="0" indent="0">
              <a:buNone/>
            </a:pPr>
            <a:r>
              <a:rPr lang="en-US" dirty="0" smtClean="0"/>
              <a:t>What happened to Ms. Mac’s lunch?</a:t>
            </a:r>
            <a:endParaRPr lang="en-US" dirty="0"/>
          </a:p>
        </p:txBody>
      </p:sp>
    </p:spTree>
    <p:extLst>
      <p:ext uri="{BB962C8B-B14F-4D97-AF65-F5344CB8AC3E}">
        <p14:creationId xmlns:p14="http://schemas.microsoft.com/office/powerpoint/2010/main" val="1760711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Claim:</a:t>
            </a:r>
          </a:p>
          <a:p>
            <a:endParaRPr lang="en-US" dirty="0"/>
          </a:p>
          <a:p>
            <a:endParaRPr lang="en-US" dirty="0" smtClean="0"/>
          </a:p>
          <a:p>
            <a:r>
              <a:rPr lang="en-US" dirty="0" smtClean="0"/>
              <a:t>Evidence:</a:t>
            </a:r>
          </a:p>
          <a:p>
            <a:endParaRPr lang="en-US" dirty="0"/>
          </a:p>
          <a:p>
            <a:endParaRPr lang="en-US" dirty="0" smtClean="0"/>
          </a:p>
          <a:p>
            <a:r>
              <a:rPr lang="en-US" dirty="0" smtClean="0"/>
              <a:t>Reasoning:</a:t>
            </a:r>
            <a:endParaRPr lang="en-US" dirty="0"/>
          </a:p>
        </p:txBody>
      </p:sp>
    </p:spTree>
    <p:extLst>
      <p:ext uri="{BB962C8B-B14F-4D97-AF65-F5344CB8AC3E}">
        <p14:creationId xmlns:p14="http://schemas.microsoft.com/office/powerpoint/2010/main" val="4649045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a:t>Cold air weighs more than hot air.</a:t>
            </a:r>
            <a:r>
              <a:rPr lang="en-US" dirty="0"/>
              <a:t>  </a:t>
            </a:r>
            <a:r>
              <a:rPr lang="en-US" b="1" dirty="0"/>
              <a:t>When I filled a 9 centimeter diameter balloon with cold air it weighed  1 gram and when I weighed the same size balloon with hot air it weighed 0.5 grams.</a:t>
            </a:r>
            <a:r>
              <a:rPr lang="en-US" dirty="0"/>
              <a:t> </a:t>
            </a:r>
            <a:r>
              <a:rPr lang="en-US" b="1" dirty="0"/>
              <a:t>When molecules are cooled they move closer together and when they are heated up they move farther apart.   Because of this more molecules can fit into a balloon when the air going in is cold than when the air going in is warm.</a:t>
            </a:r>
            <a:r>
              <a:rPr lang="en-US" dirty="0"/>
              <a:t>  </a:t>
            </a:r>
          </a:p>
          <a:p>
            <a:pPr marL="0" indent="0">
              <a:buNone/>
            </a:pPr>
            <a:endParaRPr lang="en-US" dirty="0" smtClean="0"/>
          </a:p>
          <a:p>
            <a:pPr marL="0" indent="0">
              <a:buNone/>
            </a:pPr>
            <a:r>
              <a:rPr lang="en-US" dirty="0" smtClean="0"/>
              <a:t>What was the claim, evidence, and reasoning in this statement?</a:t>
            </a:r>
            <a:endParaRPr lang="en-US" dirty="0"/>
          </a:p>
        </p:txBody>
      </p:sp>
    </p:spTree>
    <p:extLst>
      <p:ext uri="{BB962C8B-B14F-4D97-AF65-F5344CB8AC3E}">
        <p14:creationId xmlns:p14="http://schemas.microsoft.com/office/powerpoint/2010/main" val="22820796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 the data below:</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student observed that when she added </a:t>
            </a:r>
            <a:r>
              <a:rPr lang="en-US" dirty="0"/>
              <a:t>sodium carbonate </a:t>
            </a:r>
            <a:r>
              <a:rPr lang="en-US" dirty="0" smtClean="0"/>
              <a:t>to </a:t>
            </a:r>
            <a:r>
              <a:rPr lang="en-US" dirty="0"/>
              <a:t>calcium </a:t>
            </a:r>
            <a:r>
              <a:rPr lang="en-US" dirty="0" smtClean="0"/>
              <a:t>chloride, a white solid started to precipitate. Why did this happen?</a:t>
            </a:r>
          </a:p>
          <a:p>
            <a:endParaRPr lang="en-US" dirty="0"/>
          </a:p>
          <a:p>
            <a:r>
              <a:rPr lang="en-US" dirty="0" smtClean="0"/>
              <a:t>Claim: </a:t>
            </a:r>
            <a:r>
              <a:rPr lang="en-US" dirty="0" smtClean="0">
                <a:solidFill>
                  <a:srgbClr val="FF0000"/>
                </a:solidFill>
              </a:rPr>
              <a:t>A double displacement reaction occurred and the solid </a:t>
            </a:r>
            <a:r>
              <a:rPr lang="en-US" dirty="0" smtClean="0">
                <a:solidFill>
                  <a:srgbClr val="FF0000"/>
                </a:solidFill>
              </a:rPr>
              <a:t>precipitate </a:t>
            </a:r>
            <a:r>
              <a:rPr lang="en-US" dirty="0" smtClean="0">
                <a:solidFill>
                  <a:srgbClr val="FF0000"/>
                </a:solidFill>
              </a:rPr>
              <a:t>formed was</a:t>
            </a:r>
            <a:r>
              <a:rPr lang="en-US" dirty="0" smtClean="0">
                <a:solidFill>
                  <a:srgbClr val="FF0000"/>
                </a:solidFill>
              </a:rPr>
              <a:t> </a:t>
            </a:r>
            <a:r>
              <a:rPr lang="en-US" dirty="0" smtClean="0">
                <a:solidFill>
                  <a:srgbClr val="FF0000"/>
                </a:solidFill>
              </a:rPr>
              <a:t>calcium carbonate.</a:t>
            </a:r>
          </a:p>
          <a:p>
            <a:r>
              <a:rPr lang="en-US" dirty="0" smtClean="0"/>
              <a:t>Evidence: </a:t>
            </a:r>
            <a:r>
              <a:rPr lang="en-US" dirty="0" smtClean="0">
                <a:solidFill>
                  <a:srgbClr val="FF0000"/>
                </a:solidFill>
              </a:rPr>
              <a:t>A solid precipitate formed when the two aqueous solutions were mixed together.</a:t>
            </a:r>
          </a:p>
          <a:p>
            <a:r>
              <a:rPr lang="en-US" dirty="0" smtClean="0"/>
              <a:t>Reasoning:  </a:t>
            </a:r>
            <a:r>
              <a:rPr lang="en-US" dirty="0" smtClean="0">
                <a:solidFill>
                  <a:srgbClr val="FF0000"/>
                </a:solidFill>
              </a:rPr>
              <a:t>When sodium carbonate is added to calcium chloride, </a:t>
            </a:r>
            <a:r>
              <a:rPr lang="en-US" dirty="0" smtClean="0">
                <a:solidFill>
                  <a:srgbClr val="FF0000"/>
                </a:solidFill>
              </a:rPr>
              <a:t>the </a:t>
            </a:r>
            <a:r>
              <a:rPr lang="en-US" dirty="0" smtClean="0">
                <a:solidFill>
                  <a:srgbClr val="FF0000"/>
                </a:solidFill>
              </a:rPr>
              <a:t>two products that are formed are sodium chloride and calcium carbonate. According to the solubility rules, sodium chloride is soluble, however, calcium carbonate is </a:t>
            </a:r>
            <a:r>
              <a:rPr lang="en-US" dirty="0" smtClean="0">
                <a:solidFill>
                  <a:srgbClr val="FF0000"/>
                </a:solidFill>
              </a:rPr>
              <a:t>insoluble. </a:t>
            </a:r>
            <a:r>
              <a:rPr lang="en-US" dirty="0" smtClean="0">
                <a:solidFill>
                  <a:srgbClr val="FF0000"/>
                </a:solidFill>
              </a:rPr>
              <a:t>In order for a double displacement reaction to occur, at least one of the products must be insoluble, which calcium carbonate is. Therefore, a double displacement reaction occurred, and the solid that precipitated was calcium carbonate.</a:t>
            </a:r>
            <a:endParaRPr lang="en-US" dirty="0">
              <a:solidFill>
                <a:srgbClr val="FF0000"/>
              </a:solidFill>
            </a:endParaRPr>
          </a:p>
        </p:txBody>
      </p:sp>
    </p:spTree>
    <p:extLst>
      <p:ext uri="{BB962C8B-B14F-4D97-AF65-F5344CB8AC3E}">
        <p14:creationId xmlns:p14="http://schemas.microsoft.com/office/powerpoint/2010/main" val="184284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935480"/>
            <a:ext cx="8229600" cy="4922520"/>
          </a:xfrm>
        </p:spPr>
        <p:txBody>
          <a:bodyPr>
            <a:normAutofit/>
          </a:bodyPr>
          <a:lstStyle/>
          <a:p>
            <a:r>
              <a:rPr lang="en-US" dirty="0" smtClean="0"/>
              <a:t>Begin </a:t>
            </a:r>
            <a:r>
              <a:rPr lang="en-US" dirty="0"/>
              <a:t>with background information on the topic relevant to the laboratory. </a:t>
            </a:r>
            <a:endParaRPr lang="en-US" dirty="0" smtClean="0"/>
          </a:p>
          <a:p>
            <a:pPr lvl="1"/>
            <a:r>
              <a:rPr lang="en-US" dirty="0" smtClean="0"/>
              <a:t>Provide </a:t>
            </a:r>
            <a:r>
              <a:rPr lang="en-US" dirty="0"/>
              <a:t>the theoretical basis of the experimental procedure being </a:t>
            </a:r>
            <a:r>
              <a:rPr lang="en-US" dirty="0" smtClean="0"/>
              <a:t>used</a:t>
            </a:r>
            <a:r>
              <a:rPr lang="en-US" dirty="0"/>
              <a:t> </a:t>
            </a:r>
            <a:r>
              <a:rPr lang="en-US" dirty="0" smtClean="0"/>
              <a:t>(</a:t>
            </a:r>
            <a:r>
              <a:rPr lang="en-US" b="1" dirty="0" smtClean="0"/>
              <a:t>THIS MEANS YOU MUST FIND A SOURCE FOR WHAT YOU ARE SAYING—THE CHEMISTRY DID NOT JUST POP OUT OF YOUR HEAD!!)</a:t>
            </a:r>
            <a:endParaRPr lang="en-US" b="1" dirty="0" smtClean="0"/>
          </a:p>
          <a:p>
            <a:pPr lvl="1"/>
            <a:endParaRPr lang="en-US" dirty="0" smtClean="0"/>
          </a:p>
        </p:txBody>
      </p:sp>
    </p:spTree>
    <p:extLst>
      <p:ext uri="{BB962C8B-B14F-4D97-AF65-F5344CB8AC3E}">
        <p14:creationId xmlns:p14="http://schemas.microsoft.com/office/powerpoint/2010/main" val="28125920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92500" lnSpcReduction="20000"/>
          </a:bodyPr>
          <a:lstStyle/>
          <a:p>
            <a:pPr marL="0" indent="0">
              <a:buNone/>
            </a:pPr>
            <a:r>
              <a:rPr lang="en-US" dirty="0" smtClean="0"/>
              <a:t>So the final conclusion for this one part of the lab should look like this:</a:t>
            </a:r>
          </a:p>
          <a:p>
            <a:pPr marL="0" indent="0">
              <a:buNone/>
            </a:pPr>
            <a:endParaRPr lang="en-US" dirty="0"/>
          </a:p>
          <a:p>
            <a:pPr marL="0" indent="0">
              <a:buNone/>
            </a:pPr>
            <a:r>
              <a:rPr lang="en-US" dirty="0" smtClean="0"/>
              <a:t>	When sodium carbonate was added to calcium chloride, a </a:t>
            </a:r>
            <a:r>
              <a:rPr lang="en-US" dirty="0"/>
              <a:t>double displacement reaction occurred and the solid </a:t>
            </a:r>
            <a:r>
              <a:rPr lang="en-US" dirty="0" smtClean="0"/>
              <a:t>precipitate that formed was calcium carbonate. </a:t>
            </a:r>
            <a:r>
              <a:rPr lang="en-US" dirty="0"/>
              <a:t>When sodium carbonate is added to calcium chloride, the two products that are formed are sodium chloride and calcium carbonate. According to the solubility rules, sodium chloride is soluble, however, calcium carbonate is </a:t>
            </a:r>
            <a:r>
              <a:rPr lang="en-US" dirty="0" smtClean="0"/>
              <a:t>insoluble (</a:t>
            </a:r>
            <a:r>
              <a:rPr lang="en-US" dirty="0"/>
              <a:t>Myers, Oldham, and </a:t>
            </a:r>
            <a:r>
              <a:rPr lang="en-US" dirty="0" err="1"/>
              <a:t>Tocci</a:t>
            </a:r>
            <a:r>
              <a:rPr lang="en-US" dirty="0"/>
              <a:t>, </a:t>
            </a:r>
            <a:r>
              <a:rPr lang="en-US" dirty="0" smtClean="0"/>
              <a:t>473). </a:t>
            </a:r>
            <a:r>
              <a:rPr lang="en-US" dirty="0"/>
              <a:t>In order for a double displacement reaction to occur, at least one of the products must be insoluble, which calcium carbonate </a:t>
            </a:r>
            <a:r>
              <a:rPr lang="en-US" dirty="0" smtClean="0"/>
              <a:t>is (</a:t>
            </a:r>
            <a:r>
              <a:rPr lang="en-US" dirty="0"/>
              <a:t>Myers, Oldham, and </a:t>
            </a:r>
            <a:r>
              <a:rPr lang="en-US" dirty="0" err="1"/>
              <a:t>Tocci</a:t>
            </a:r>
            <a:r>
              <a:rPr lang="en-US" dirty="0"/>
              <a:t>, </a:t>
            </a:r>
            <a:r>
              <a:rPr lang="en-US" dirty="0" smtClean="0"/>
              <a:t>283). </a:t>
            </a:r>
            <a:r>
              <a:rPr lang="en-US" dirty="0"/>
              <a:t>Therefore, a double displacement reaction </a:t>
            </a:r>
            <a:r>
              <a:rPr lang="en-US" dirty="0" smtClean="0"/>
              <a:t>occurred when </a:t>
            </a:r>
            <a:r>
              <a:rPr lang="en-US" dirty="0"/>
              <a:t>sodium carbonate was added to calcium chloride</a:t>
            </a:r>
            <a:r>
              <a:rPr lang="en-US" dirty="0" smtClean="0"/>
              <a:t>, </a:t>
            </a:r>
            <a:r>
              <a:rPr lang="en-US" dirty="0"/>
              <a:t>and the solid that precipitated was calcium carbonate.</a:t>
            </a:r>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04030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a:t>This introduction ends with the following headings:</a:t>
            </a:r>
          </a:p>
          <a:p>
            <a:endParaRPr lang="en-US" dirty="0"/>
          </a:p>
          <a:p>
            <a:pPr lvl="1"/>
            <a:r>
              <a:rPr lang="en-US" b="1" dirty="0"/>
              <a:t>Research Question</a:t>
            </a:r>
            <a:r>
              <a:rPr lang="en-US" dirty="0"/>
              <a:t>: What are you trying to figure out in this lab?</a:t>
            </a:r>
          </a:p>
          <a:p>
            <a:pPr lvl="1"/>
            <a:r>
              <a:rPr lang="en-US" b="1" dirty="0"/>
              <a:t>Hypothesis</a:t>
            </a:r>
            <a:r>
              <a:rPr lang="en-US" dirty="0"/>
              <a:t>: What do you think will happen?</a:t>
            </a:r>
          </a:p>
          <a:p>
            <a:pPr lvl="2"/>
            <a:r>
              <a:rPr lang="en-US" dirty="0"/>
              <a:t>THIS MUST BE IN THE FORMAT: IF…. THEN… BECAUSE</a:t>
            </a:r>
          </a:p>
          <a:p>
            <a:pPr lvl="2"/>
            <a:r>
              <a:rPr lang="en-US" dirty="0"/>
              <a:t>NOTE: you have already done your hypotheses!!! Use what you had down in the pre-lab. There should be 7 of them in total….</a:t>
            </a:r>
          </a:p>
          <a:p>
            <a:endParaRPr lang="en-US" dirty="0"/>
          </a:p>
        </p:txBody>
      </p:sp>
    </p:spTree>
    <p:extLst>
      <p:ext uri="{BB962C8B-B14F-4D97-AF65-F5344CB8AC3E}">
        <p14:creationId xmlns:p14="http://schemas.microsoft.com/office/powerpoint/2010/main" val="2381278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In-Text Citations</a:t>
            </a:r>
            <a:endParaRPr lang="en-US" dirty="0"/>
          </a:p>
        </p:txBody>
      </p:sp>
      <p:sp>
        <p:nvSpPr>
          <p:cNvPr id="3" name="Content Placeholder 2"/>
          <p:cNvSpPr>
            <a:spLocks noGrp="1"/>
          </p:cNvSpPr>
          <p:nvPr>
            <p:ph idx="1"/>
          </p:nvPr>
        </p:nvSpPr>
        <p:spPr>
          <a:xfrm>
            <a:off x="457200" y="1935480"/>
            <a:ext cx="8229600" cy="4770120"/>
          </a:xfrm>
        </p:spPr>
        <p:txBody>
          <a:bodyPr>
            <a:normAutofit fontScale="77500" lnSpcReduction="20000"/>
          </a:bodyPr>
          <a:lstStyle/>
          <a:p>
            <a:r>
              <a:rPr lang="en-US" dirty="0" smtClean="0"/>
              <a:t>To cite sources in a lab report, or in any formal paper, we use </a:t>
            </a:r>
            <a:r>
              <a:rPr lang="en-US" dirty="0"/>
              <a:t>in-text citations (for a how-to, go to </a:t>
            </a:r>
            <a:r>
              <a:rPr lang="en-US" dirty="0">
                <a:hlinkClick r:id="rId2"/>
              </a:rPr>
              <a:t>http://owl.english.purdue.edu/owl/resource/747/02</a:t>
            </a:r>
            <a:r>
              <a:rPr lang="en-US" dirty="0" smtClean="0">
                <a:hlinkClick r:id="rId2"/>
              </a:rPr>
              <a:t>/</a:t>
            </a:r>
            <a:r>
              <a:rPr lang="en-US" dirty="0" smtClean="0"/>
              <a:t>) </a:t>
            </a:r>
            <a:endParaRPr lang="en-US" dirty="0" smtClean="0"/>
          </a:p>
          <a:p>
            <a:pPr marL="0" indent="0">
              <a:buNone/>
            </a:pPr>
            <a:endParaRPr lang="en-US" dirty="0"/>
          </a:p>
          <a:p>
            <a:r>
              <a:rPr lang="en-US" dirty="0" smtClean="0"/>
              <a:t>An in-text citations is an annotated version of a citation in the bibliography so that the reader knows where exactly you got your information from.</a:t>
            </a:r>
          </a:p>
          <a:p>
            <a:pPr marL="0" indent="0">
              <a:buNone/>
            </a:pPr>
            <a:endParaRPr lang="en-US" dirty="0"/>
          </a:p>
          <a:p>
            <a:r>
              <a:rPr lang="en-US" dirty="0" smtClean="0"/>
              <a:t>In MLA, it is written in the format: (Author, Page number)</a:t>
            </a:r>
          </a:p>
          <a:p>
            <a:pPr lvl="1"/>
            <a:r>
              <a:rPr lang="en-US" dirty="0" smtClean="0"/>
              <a:t>i.e. (Myers, Oldham, and </a:t>
            </a:r>
            <a:r>
              <a:rPr lang="en-US" dirty="0" err="1" smtClean="0"/>
              <a:t>Tocci</a:t>
            </a:r>
            <a:r>
              <a:rPr lang="en-US" dirty="0" smtClean="0"/>
              <a:t>, 283)</a:t>
            </a:r>
            <a:endParaRPr lang="en-US" dirty="0" smtClean="0"/>
          </a:p>
          <a:p>
            <a:pPr marL="0" indent="0">
              <a:buNone/>
            </a:pPr>
            <a:endParaRPr lang="en-US" dirty="0"/>
          </a:p>
          <a:p>
            <a:pPr marL="0" indent="0">
              <a:buNone/>
            </a:pPr>
            <a:r>
              <a:rPr lang="en-US" dirty="0" smtClean="0"/>
              <a:t>For example: </a:t>
            </a:r>
          </a:p>
          <a:p>
            <a:pPr marL="0" indent="0">
              <a:buNone/>
            </a:pPr>
            <a:r>
              <a:rPr lang="en-US" dirty="0" smtClean="0"/>
              <a:t>A double displacement reaction is a chemical reaction in which a gas, a solid precipitate, or a molecular compound forms from the apparent exchange of atoms or ions between two compounds (</a:t>
            </a:r>
            <a:r>
              <a:rPr lang="en-US" dirty="0"/>
              <a:t>Myers, Oldham, and </a:t>
            </a:r>
            <a:r>
              <a:rPr lang="en-US" dirty="0" err="1"/>
              <a:t>Tocci</a:t>
            </a:r>
            <a:r>
              <a:rPr lang="en-US" dirty="0"/>
              <a:t>, </a:t>
            </a:r>
            <a:r>
              <a:rPr lang="en-US" dirty="0" smtClean="0"/>
              <a:t>283).</a:t>
            </a:r>
            <a:endParaRPr lang="en-US" dirty="0"/>
          </a:p>
        </p:txBody>
      </p:sp>
    </p:spTree>
    <p:extLst>
      <p:ext uri="{BB962C8B-B14F-4D97-AF65-F5344CB8AC3E}">
        <p14:creationId xmlns:p14="http://schemas.microsoft.com/office/powerpoint/2010/main" val="2220297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 and Equipment</a:t>
            </a:r>
            <a:endParaRPr lang="en-US" dirty="0"/>
          </a:p>
        </p:txBody>
      </p:sp>
      <p:sp>
        <p:nvSpPr>
          <p:cNvPr id="3" name="Content Placeholder 2"/>
          <p:cNvSpPr>
            <a:spLocks noGrp="1"/>
          </p:cNvSpPr>
          <p:nvPr>
            <p:ph idx="1"/>
          </p:nvPr>
        </p:nvSpPr>
        <p:spPr/>
        <p:txBody>
          <a:bodyPr/>
          <a:lstStyle/>
          <a:p>
            <a:r>
              <a:rPr lang="en-US" dirty="0" smtClean="0"/>
              <a:t>Do </a:t>
            </a:r>
            <a:r>
              <a:rPr lang="en-US" dirty="0"/>
              <a:t>you list all materials and equipment needed, including quantities, sizes, chemicals, and concentrations?</a:t>
            </a:r>
            <a:endParaRPr lang="en-US" dirty="0" smtClean="0"/>
          </a:p>
          <a:p>
            <a:endParaRPr lang="en-US" dirty="0" smtClean="0"/>
          </a:p>
          <a:p>
            <a:r>
              <a:rPr lang="en-US" b="1" dirty="0" smtClean="0"/>
              <a:t>Make sure to include molarity!!!</a:t>
            </a:r>
            <a:endParaRPr lang="en-US" b="1" dirty="0"/>
          </a:p>
        </p:txBody>
      </p:sp>
    </p:spTree>
    <p:extLst>
      <p:ext uri="{BB962C8B-B14F-4D97-AF65-F5344CB8AC3E}">
        <p14:creationId xmlns:p14="http://schemas.microsoft.com/office/powerpoint/2010/main" val="3235150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r>
              <a:rPr lang="en-US" dirty="0"/>
              <a:t>Do you have a complete procedure, with numbered steps, such that another student could duplicate your experiment?</a:t>
            </a:r>
            <a:endParaRPr lang="en-US" dirty="0"/>
          </a:p>
        </p:txBody>
      </p:sp>
    </p:spTree>
    <p:extLst>
      <p:ext uri="{BB962C8B-B14F-4D97-AF65-F5344CB8AC3E}">
        <p14:creationId xmlns:p14="http://schemas.microsoft.com/office/powerpoint/2010/main" val="457498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Table	</a:t>
            </a:r>
            <a:endParaRPr lang="en-US" dirty="0"/>
          </a:p>
        </p:txBody>
      </p:sp>
      <p:sp>
        <p:nvSpPr>
          <p:cNvPr id="3" name="Content Placeholder 2"/>
          <p:cNvSpPr>
            <a:spLocks noGrp="1"/>
          </p:cNvSpPr>
          <p:nvPr>
            <p:ph idx="1"/>
          </p:nvPr>
        </p:nvSpPr>
        <p:spPr/>
        <p:txBody>
          <a:bodyPr>
            <a:normAutofit fontScale="92500"/>
          </a:bodyPr>
          <a:lstStyle/>
          <a:p>
            <a:pPr lvl="0"/>
            <a:r>
              <a:rPr lang="en-US" dirty="0"/>
              <a:t>Is your data neat and organized</a:t>
            </a:r>
            <a:r>
              <a:rPr lang="en-US" dirty="0" smtClean="0"/>
              <a:t>?</a:t>
            </a:r>
          </a:p>
          <a:p>
            <a:pPr marL="0" lvl="0" indent="0">
              <a:buNone/>
            </a:pPr>
            <a:endParaRPr lang="en-US" dirty="0"/>
          </a:p>
          <a:p>
            <a:r>
              <a:rPr lang="en-US" dirty="0"/>
              <a:t>Does your data table have a descriptive title? Sometimes the title provides useful information such as specific conditions under which the data was </a:t>
            </a:r>
            <a:r>
              <a:rPr lang="en-US" dirty="0" smtClean="0"/>
              <a:t>collected</a:t>
            </a:r>
          </a:p>
          <a:p>
            <a:endParaRPr lang="en-US" dirty="0" smtClean="0"/>
          </a:p>
          <a:p>
            <a:pPr marL="0" indent="0">
              <a:buNone/>
            </a:pPr>
            <a:r>
              <a:rPr lang="en-US" dirty="0" smtClean="0"/>
              <a:t>1. Type </a:t>
            </a:r>
            <a:r>
              <a:rPr lang="en-US" dirty="0" smtClean="0"/>
              <a:t>up your observations </a:t>
            </a:r>
            <a:r>
              <a:rPr lang="en-US" dirty="0" smtClean="0"/>
              <a:t>sheet</a:t>
            </a:r>
            <a:endParaRPr lang="en-US" dirty="0" smtClean="0"/>
          </a:p>
          <a:p>
            <a:pPr marL="0" indent="0">
              <a:buNone/>
            </a:pPr>
            <a:r>
              <a:rPr lang="en-US" dirty="0" smtClean="0"/>
              <a:t>2. Put </a:t>
            </a:r>
            <a:r>
              <a:rPr lang="en-US" dirty="0" smtClean="0"/>
              <a:t>them in </a:t>
            </a:r>
            <a:r>
              <a:rPr lang="en-US" dirty="0" smtClean="0"/>
              <a:t>order</a:t>
            </a:r>
            <a:endParaRPr lang="en-US" dirty="0" smtClean="0"/>
          </a:p>
          <a:p>
            <a:pPr marL="0" indent="0">
              <a:buNone/>
            </a:pPr>
            <a:r>
              <a:rPr lang="en-US" dirty="0" smtClean="0"/>
              <a:t>3. NOTE</a:t>
            </a:r>
            <a:r>
              <a:rPr lang="en-US" dirty="0" smtClean="0"/>
              <a:t>: you DO NOT need to include station 8, 9, and 10</a:t>
            </a:r>
            <a:endParaRPr lang="en-US" dirty="0"/>
          </a:p>
        </p:txBody>
      </p:sp>
    </p:spTree>
    <p:extLst>
      <p:ext uri="{BB962C8B-B14F-4D97-AF65-F5344CB8AC3E}">
        <p14:creationId xmlns:p14="http://schemas.microsoft.com/office/powerpoint/2010/main" val="613811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Processing</a:t>
            </a:r>
            <a:endParaRPr lang="en-US" dirty="0"/>
          </a:p>
        </p:txBody>
      </p:sp>
      <p:sp>
        <p:nvSpPr>
          <p:cNvPr id="3" name="Content Placeholder 2"/>
          <p:cNvSpPr>
            <a:spLocks noGrp="1"/>
          </p:cNvSpPr>
          <p:nvPr>
            <p:ph idx="1"/>
          </p:nvPr>
        </p:nvSpPr>
        <p:spPr/>
        <p:txBody>
          <a:bodyPr/>
          <a:lstStyle/>
          <a:p>
            <a:pPr lvl="0"/>
            <a:r>
              <a:rPr lang="en-US" dirty="0"/>
              <a:t>Are all data processing questions present and correct?</a:t>
            </a:r>
          </a:p>
          <a:p>
            <a:r>
              <a:rPr lang="en-US" dirty="0"/>
              <a:t>Are they neatly organized and labeled by station</a:t>
            </a:r>
            <a:r>
              <a:rPr lang="en-US" dirty="0" smtClean="0"/>
              <a:t>?</a:t>
            </a:r>
          </a:p>
          <a:p>
            <a:pPr marL="0" indent="0">
              <a:buNone/>
            </a:pPr>
            <a:endParaRPr lang="en-US" dirty="0"/>
          </a:p>
          <a:p>
            <a:r>
              <a:rPr lang="en-US" dirty="0" smtClean="0"/>
              <a:t>For example:</a:t>
            </a:r>
          </a:p>
          <a:p>
            <a:pPr lvl="1"/>
            <a:r>
              <a:rPr lang="en-US" dirty="0" smtClean="0"/>
              <a:t>Station 1</a:t>
            </a:r>
          </a:p>
          <a:p>
            <a:pPr marL="1124712" lvl="2" indent="-457200">
              <a:buAutoNum type="arabicPeriod"/>
            </a:pPr>
            <a:r>
              <a:rPr lang="en-US" dirty="0" smtClean="0"/>
              <a:t>2Fe </a:t>
            </a:r>
            <a:r>
              <a:rPr lang="en-US" dirty="0"/>
              <a:t>+ </a:t>
            </a:r>
            <a:r>
              <a:rPr lang="en-US" dirty="0" smtClean="0"/>
              <a:t>3 CuSO</a:t>
            </a:r>
            <a:r>
              <a:rPr lang="en-US" baseline="-25000" dirty="0" smtClean="0"/>
              <a:t>4 </a:t>
            </a:r>
            <a:r>
              <a:rPr lang="en-US" dirty="0">
                <a:sym typeface="Wingdings"/>
              </a:rPr>
              <a:t></a:t>
            </a:r>
            <a:r>
              <a:rPr lang="en-US" baseline="-25000" dirty="0"/>
              <a:t> </a:t>
            </a:r>
            <a:r>
              <a:rPr lang="en-US" dirty="0" smtClean="0"/>
              <a:t>3Cu </a:t>
            </a:r>
            <a:r>
              <a:rPr lang="en-US" dirty="0"/>
              <a:t>+ </a:t>
            </a:r>
            <a:r>
              <a:rPr lang="en-US" dirty="0" smtClean="0"/>
              <a:t>Fe</a:t>
            </a:r>
            <a:r>
              <a:rPr lang="en-US" baseline="-25000" dirty="0" smtClean="0"/>
              <a:t>2</a:t>
            </a:r>
            <a:r>
              <a:rPr lang="en-US" dirty="0" smtClean="0"/>
              <a:t>(SO</a:t>
            </a:r>
            <a:r>
              <a:rPr lang="en-US" baseline="-25000" dirty="0" smtClean="0"/>
              <a:t>4</a:t>
            </a:r>
            <a:r>
              <a:rPr lang="en-US" dirty="0" smtClean="0"/>
              <a:t>)</a:t>
            </a:r>
            <a:r>
              <a:rPr lang="en-US" baseline="-25000" dirty="0" smtClean="0"/>
              <a:t>3</a:t>
            </a:r>
          </a:p>
          <a:p>
            <a:pPr marL="1124712" lvl="2" indent="-457200">
              <a:buAutoNum type="arabicPeriod"/>
            </a:pPr>
            <a:r>
              <a:rPr lang="en-US" dirty="0" smtClean="0"/>
              <a:t>Solid iron reacts with aqueous copper sulfate to yield solid copper  and aqueous iron sulfate.</a:t>
            </a:r>
          </a:p>
        </p:txBody>
      </p:sp>
    </p:spTree>
    <p:extLst>
      <p:ext uri="{BB962C8B-B14F-4D97-AF65-F5344CB8AC3E}">
        <p14:creationId xmlns:p14="http://schemas.microsoft.com/office/powerpoint/2010/main" val="320704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Processing</a:t>
            </a:r>
            <a:endParaRPr lang="en-US" dirty="0"/>
          </a:p>
        </p:txBody>
      </p:sp>
      <p:sp>
        <p:nvSpPr>
          <p:cNvPr id="3" name="Content Placeholder 2"/>
          <p:cNvSpPr>
            <a:spLocks noGrp="1"/>
          </p:cNvSpPr>
          <p:nvPr>
            <p:ph idx="1"/>
          </p:nvPr>
        </p:nvSpPr>
        <p:spPr/>
        <p:txBody>
          <a:bodyPr/>
          <a:lstStyle/>
          <a:p>
            <a:pPr marL="0" indent="0">
              <a:buNone/>
            </a:pPr>
            <a:r>
              <a:rPr lang="en-US" sz="3200" b="1" dirty="0" smtClean="0"/>
              <a:t>NOTE: </a:t>
            </a:r>
          </a:p>
          <a:p>
            <a:pPr marL="0" indent="0">
              <a:buNone/>
            </a:pPr>
            <a:endParaRPr lang="en-US" dirty="0"/>
          </a:p>
          <a:p>
            <a:pPr marL="0" indent="0">
              <a:buNone/>
            </a:pPr>
            <a:r>
              <a:rPr lang="en-US" dirty="0" smtClean="0"/>
              <a:t>When I say “write out the chemical equation in sentence form,” I mean write out the names of the compound.</a:t>
            </a:r>
          </a:p>
          <a:p>
            <a:pPr marL="0" indent="0">
              <a:buNone/>
            </a:pPr>
            <a:endParaRPr lang="en-US" dirty="0" smtClean="0"/>
          </a:p>
          <a:p>
            <a:pPr marL="0" indent="0">
              <a:buNone/>
            </a:pPr>
            <a:r>
              <a:rPr lang="en-US" dirty="0"/>
              <a:t>	</a:t>
            </a:r>
            <a:r>
              <a:rPr lang="en-US" dirty="0" smtClean="0"/>
              <a:t>i.e. </a:t>
            </a:r>
            <a:r>
              <a:rPr lang="en-US" dirty="0"/>
              <a:t>Solid iron reacts with aqueous copper sulfate </a:t>
            </a:r>
            <a:r>
              <a:rPr lang="en-US" dirty="0" smtClean="0"/>
              <a:t>	      to </a:t>
            </a:r>
            <a:r>
              <a:rPr lang="en-US" dirty="0"/>
              <a:t>yield solid copper  and aqueous iron sulfate</a:t>
            </a:r>
            <a:endParaRPr lang="en-US" dirty="0" smtClean="0"/>
          </a:p>
        </p:txBody>
      </p:sp>
    </p:spTree>
    <p:extLst>
      <p:ext uri="{BB962C8B-B14F-4D97-AF65-F5344CB8AC3E}">
        <p14:creationId xmlns:p14="http://schemas.microsoft.com/office/powerpoint/2010/main" val="32341995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151</TotalTime>
  <Words>1547</Words>
  <Application>Microsoft Office PowerPoint</Application>
  <PresentationFormat>On-screen Show (4:3)</PresentationFormat>
  <Paragraphs>151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Formal Lab Report How-To</vt:lpstr>
      <vt:lpstr>Introduction</vt:lpstr>
      <vt:lpstr>Introduction</vt:lpstr>
      <vt:lpstr>In-Text Citations</vt:lpstr>
      <vt:lpstr>Material and Equipment</vt:lpstr>
      <vt:lpstr>Procedure</vt:lpstr>
      <vt:lpstr>Data Table </vt:lpstr>
      <vt:lpstr>Data Processing</vt:lpstr>
      <vt:lpstr>Data Processing</vt:lpstr>
      <vt:lpstr>Conclusion and Evaluation</vt:lpstr>
      <vt:lpstr>Bibliography</vt:lpstr>
      <vt:lpstr>PowerPoint Presentation</vt:lpstr>
      <vt:lpstr>How to Write a Concluding Statement</vt:lpstr>
      <vt:lpstr>A conclusion statement consists of 3 parts:</vt:lpstr>
      <vt:lpstr>PowerPoint Presentation</vt:lpstr>
      <vt:lpstr>An Example…</vt:lpstr>
      <vt:lpstr>PowerPoint Presentation</vt:lpstr>
      <vt:lpstr>Another Example:</vt:lpstr>
      <vt:lpstr>Analyze the data below:</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Conclusion</dc:title>
  <dc:creator>Annemarie</dc:creator>
  <cp:lastModifiedBy>Annemarie</cp:lastModifiedBy>
  <cp:revision>32</cp:revision>
  <dcterms:created xsi:type="dcterms:W3CDTF">2013-02-09T20:46:38Z</dcterms:created>
  <dcterms:modified xsi:type="dcterms:W3CDTF">2013-02-11T17:53:43Z</dcterms:modified>
</cp:coreProperties>
</file>